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2" r:id="rId1"/>
  </p:sldMasterIdLst>
  <p:sldIdLst>
    <p:sldId id="256" r:id="rId2"/>
    <p:sldId id="268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57" r:id="rId14"/>
    <p:sldId id="258" r:id="rId15"/>
    <p:sldId id="259" r:id="rId16"/>
    <p:sldId id="260" r:id="rId17"/>
    <p:sldId id="293" r:id="rId18"/>
    <p:sldId id="262" r:id="rId19"/>
    <p:sldId id="263" r:id="rId20"/>
    <p:sldId id="264" r:id="rId21"/>
    <p:sldId id="265" r:id="rId22"/>
    <p:sldId id="266" r:id="rId23"/>
    <p:sldId id="26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5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4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795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1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29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6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5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4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2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7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6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7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1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6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4A6BB52-AA55-4E1E-9E60-2BA0065D16A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F3583E-938F-4969-8C29-27D675BCD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2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  <p:sldLayoutId id="2147484305" r:id="rId13"/>
    <p:sldLayoutId id="2147484306" r:id="rId14"/>
    <p:sldLayoutId id="2147484307" r:id="rId15"/>
    <p:sldLayoutId id="2147484308" r:id="rId16"/>
    <p:sldLayoutId id="21474843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5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9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7.emf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.gif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.gif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4912" y="1295400"/>
            <a:ext cx="58609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&amp; DISINFECTION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POULTRY HOUSES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iocure pharma\Desktop\grower-select-poultry-feed-line-classic-flood-pans(Web6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90800"/>
            <a:ext cx="3123330" cy="19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ocure pharma\Desktop\Stallklima-climate-control-Fumus-Big-Dutch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43" y="2569308"/>
            <a:ext cx="2839157" cy="19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7162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Wet cleaning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detergent/soap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water.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soak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area and scrub to remove remaining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organic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as well as dirt and grease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washing you can use common detergent powder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used 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cloth laundering – is cheap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cleaning reduces the risk of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AEROSOLIZATION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virus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39000" y="838200"/>
            <a:ext cx="1269224" cy="854813"/>
            <a:chOff x="7239000" y="1524000"/>
            <a:chExt cx="1269224" cy="8548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9000" y="1524000"/>
              <a:ext cx="1269224" cy="5183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9000" y="2042344"/>
              <a:ext cx="1269224" cy="336469"/>
            </a:xfrm>
            <a:prstGeom prst="rect">
              <a:avLst/>
            </a:prstGeom>
          </p:spPr>
        </p:pic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399143"/>
              </p:ext>
            </p:extLst>
          </p:nvPr>
        </p:nvGraphicFramePr>
        <p:xfrm>
          <a:off x="5364398" y="3721101"/>
          <a:ext cx="3143826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CorelDRAW" r:id="rId5" imgW="3280398" imgH="1837850" progId="CorelDraw.Graphic.21">
                  <p:embed/>
                </p:oleObj>
              </mc:Choice>
              <mc:Fallback>
                <p:oleObj name="CorelDRAW" r:id="rId5" imgW="3280398" imgH="183785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64398" y="3721101"/>
                        <a:ext cx="3143826" cy="176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618968"/>
              </p:ext>
            </p:extLst>
          </p:nvPr>
        </p:nvGraphicFramePr>
        <p:xfrm>
          <a:off x="1295400" y="3733800"/>
          <a:ext cx="305435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CorelDRAW" r:id="rId7" imgW="3054216" imgH="1762812" progId="CorelDraw.Graphic.21">
                  <p:embed/>
                </p:oleObj>
              </mc:Choice>
              <mc:Fallback>
                <p:oleObj name="CorelDRAW" r:id="rId7" imgW="3054216" imgH="176281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400" y="3733800"/>
                        <a:ext cx="3054350" cy="176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0586" y="1447800"/>
            <a:ext cx="564770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IS IMPROVED WITH: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Detergents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Soaps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Warm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Scrubbing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Brushing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Steamers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560064"/>
              </p:ext>
            </p:extLst>
          </p:nvPr>
        </p:nvGraphicFramePr>
        <p:xfrm>
          <a:off x="6767346" y="2311835"/>
          <a:ext cx="1531317" cy="2214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CorelDRAW" r:id="rId3" imgW="1910067" imgH="2762054" progId="CorelDraw.Graphic.21">
                  <p:embed/>
                </p:oleObj>
              </mc:Choice>
              <mc:Fallback>
                <p:oleObj name="CorelDRAW" r:id="rId3" imgW="1910067" imgH="276205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7346" y="2311835"/>
                        <a:ext cx="1531317" cy="2214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727087"/>
              </p:ext>
            </p:extLst>
          </p:nvPr>
        </p:nvGraphicFramePr>
        <p:xfrm>
          <a:off x="4560932" y="2280394"/>
          <a:ext cx="2052074" cy="224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CorelDRAW" r:id="rId5" imgW="2850728" imgH="3121403" progId="CorelDraw.Graphic.21">
                  <p:embed/>
                </p:oleObj>
              </mc:Choice>
              <mc:Fallback>
                <p:oleObj name="CorelDRAW" r:id="rId5" imgW="2850728" imgH="312140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0932" y="2280394"/>
                        <a:ext cx="2052074" cy="224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447800"/>
            <a:ext cx="77481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REMEMBER!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lose effectiveness during contact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disease agents.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materials such as manure, blood, dust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dirt absorb disinfectants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makes them less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materials protect disease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agents.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properly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disinfect!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838200"/>
            <a:ext cx="73151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DISINFECTION</a:t>
            </a:r>
          </a:p>
          <a:p>
            <a:pPr algn="just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might kill the remaining disease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agents left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cleaning. </a:t>
            </a: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MOST IMPORTANT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the least reliable step of biosecurity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depends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many factors such as: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quality of cleaning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hardness of water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suitability of disinfectant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dilution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537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WHAT ARE DISINFECTANTS?</a:t>
            </a:r>
          </a:p>
          <a:p>
            <a:pPr algn="ctr"/>
            <a:endParaRPr lang="en-US" sz="3200" b="1" dirty="0" smtClean="0"/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chemicals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Slow down disease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agents activity, multiplication and their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46165"/>
              </p:ext>
            </p:extLst>
          </p:nvPr>
        </p:nvGraphicFramePr>
        <p:xfrm>
          <a:off x="3562240" y="3276600"/>
          <a:ext cx="1884362" cy="2246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CorelDRAW" r:id="rId3" imgW="3919609" imgH="4673809" progId="CorelDraw.Graphic.21">
                  <p:embed/>
                </p:oleObj>
              </mc:Choice>
              <mc:Fallback>
                <p:oleObj name="CorelDRAW" r:id="rId3" imgW="3919609" imgH="467380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2240" y="3276600"/>
                        <a:ext cx="1884362" cy="2246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835223"/>
              </p:ext>
            </p:extLst>
          </p:nvPr>
        </p:nvGraphicFramePr>
        <p:xfrm>
          <a:off x="5943600" y="3276600"/>
          <a:ext cx="2038239" cy="2268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CorelDRAW" r:id="rId5" imgW="5129948" imgH="5708118" progId="CorelDraw.Graphic.21">
                  <p:embed/>
                </p:oleObj>
              </mc:Choice>
              <mc:Fallback>
                <p:oleObj name="CorelDRAW" r:id="rId5" imgW="5129948" imgH="570811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43600" y="3276600"/>
                        <a:ext cx="2038239" cy="2268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14400"/>
            <a:ext cx="7924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TYPES OF DISINFECTANTS</a:t>
            </a:r>
          </a:p>
          <a:p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Disinfectants are divided into several groups based 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their chemical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Halogens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Iodophors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Chlorines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Halamid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Dettol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Alcohols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Oxidizing Agents (Hydrogen-Peroxide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Hyperox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®, </a:t>
            </a:r>
            <a:r>
              <a:rPr lang="sv-S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Virkon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®)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Phenols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Fenix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Prophyl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75®)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Aldehydes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Glutheraldhyde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TH4®,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Formalin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Quaternary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ammonium compound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Timsen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®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Beloran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®,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Bromosept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®)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0"/>
            <a:ext cx="7093609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CHOOSING THE RIGHT DISINFECTANT</a:t>
            </a:r>
          </a:p>
          <a:p>
            <a:pPr algn="ctr"/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choice of disinfectant will depend on the following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Type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disease agent/s to be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destroyed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Amount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contamination by organic matters such as: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Droppings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blood and manure left in the poultry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ingredient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 compound and concentration that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its contained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197949"/>
              </p:ext>
            </p:extLst>
          </p:nvPr>
        </p:nvGraphicFramePr>
        <p:xfrm>
          <a:off x="0" y="227933"/>
          <a:ext cx="8932460" cy="6630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orelDRAW" r:id="rId3" imgW="10702806" imgH="7943779" progId="CorelDraw.Graphic.21">
                  <p:embed/>
                </p:oleObj>
              </mc:Choice>
              <mc:Fallback>
                <p:oleObj name="CorelDRAW" r:id="rId3" imgW="10702806" imgH="794377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27933"/>
                        <a:ext cx="8932460" cy="6630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36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914400"/>
            <a:ext cx="749166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THE LABEL OF DISINFECTANTS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using any disinfectant the label MUST be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read and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understood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label gives you valuable information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Caution or warning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Dangerous Poison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Slightly Toxic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Highly Toxic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Extremely Toxic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14400"/>
            <a:ext cx="7848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DISINFECTANTS ARE DANGEROUS !</a:t>
            </a: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dangerous chemicals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to be careful when we use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disinfectants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might cause poisoning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Acute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(fast) toxicity with certain disinfectants may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Cause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dizziness, nausea and itchy eyes or skin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Chronic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(slow) toxicity may occur gradually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over many years may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cause: permanent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disability because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body has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very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938424"/>
              </p:ext>
            </p:extLst>
          </p:nvPr>
        </p:nvGraphicFramePr>
        <p:xfrm>
          <a:off x="7591425" y="1676400"/>
          <a:ext cx="1019175" cy="1052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CorelDRAW" r:id="rId3" imgW="3714608" imgH="3834824" progId="CorelDraw.Graphic.21">
                  <p:embed/>
                </p:oleObj>
              </mc:Choice>
              <mc:Fallback>
                <p:oleObj name="CorelDRAW" r:id="rId3" imgW="3714608" imgH="383482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1425" y="1676400"/>
                        <a:ext cx="1019175" cy="1052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057599"/>
              </p:ext>
            </p:extLst>
          </p:nvPr>
        </p:nvGraphicFramePr>
        <p:xfrm>
          <a:off x="7591424" y="2915908"/>
          <a:ext cx="1019175" cy="1149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CorelDRAW" r:id="rId5" imgW="3822404" imgH="4311820" progId="CorelDraw.Graphic.21">
                  <p:embed/>
                </p:oleObj>
              </mc:Choice>
              <mc:Fallback>
                <p:oleObj name="CorelDRAW" r:id="rId5" imgW="3822404" imgH="431182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91424" y="2915908"/>
                        <a:ext cx="1019175" cy="1149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2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iocure pharma\Desktop\Fumic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7705"/>
            <a:ext cx="2286000" cy="32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5289"/>
            <a:ext cx="2286000" cy="3215473"/>
          </a:xfrm>
          <a:prstGeom prst="rect">
            <a:avLst/>
          </a:prstGeom>
        </p:spPr>
      </p:pic>
      <p:pic>
        <p:nvPicPr>
          <p:cNvPr id="5" name="Picture 2" descr="C:\Users\biocure pharma\Desktop\Dest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417705"/>
            <a:ext cx="2286000" cy="32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72" y="5562600"/>
            <a:ext cx="2592628" cy="669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988611"/>
            <a:ext cx="3012300" cy="3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19812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53714" y="1534924"/>
            <a:ext cx="597471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a disinfectant is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Depends on: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of substance and what it is made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speed and the way it enters the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amount of substance that enters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6774030" cy="3581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5081" y="762000"/>
            <a:ext cx="8233408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RATE</a:t>
            </a: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Scalp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3.7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Ear= 5.4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             Forehead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4.2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 Eyes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Palm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1.3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   Nose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  Abdomen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2		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Arm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Groin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Feet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splash in the eyes is absorbed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TIMES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faster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 a splash on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85800"/>
            <a:ext cx="69813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POISONING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Chemicals can enter your body through 3 ways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through the lungs when breathing or smoking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through the mouth when eating and drinking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through the skin and eyes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handling chemicals you need to make sure you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wear the right clothes and equipment for your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143000"/>
            <a:ext cx="6845144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YOUR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 AND LUNGS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Breathing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disinfectant vapors or spray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main danger exist when: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Mixing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Spraying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confined spaces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fumigants such as formaldehyde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chlorine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Accidental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drinking of chemical by drinking (by children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273937"/>
              </p:ext>
            </p:extLst>
          </p:nvPr>
        </p:nvGraphicFramePr>
        <p:xfrm>
          <a:off x="6819879" y="717608"/>
          <a:ext cx="1541249" cy="1524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CorelDRAW" r:id="rId3" imgW="2221730" imgH="2199462" progId="CorelDraw.Graphic.21">
                  <p:embed/>
                </p:oleObj>
              </mc:Choice>
              <mc:Fallback>
                <p:oleObj name="CorelDRAW" r:id="rId3" imgW="2221730" imgH="219946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19879" y="717608"/>
                        <a:ext cx="1541249" cy="1524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111393"/>
              </p:ext>
            </p:extLst>
          </p:nvPr>
        </p:nvGraphicFramePr>
        <p:xfrm>
          <a:off x="1074816" y="717608"/>
          <a:ext cx="1514475" cy="1519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CorelDRAW" r:id="rId5" imgW="2571972" imgH="2579174" progId="CorelDraw.Graphic.21">
                  <p:embed/>
                </p:oleObj>
              </mc:Choice>
              <mc:Fallback>
                <p:oleObj name="CorelDRAW" r:id="rId5" imgW="2571972" imgH="257917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4816" y="717608"/>
                        <a:ext cx="1514475" cy="1519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371600"/>
            <a:ext cx="645477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 RESPIRATORS</a:t>
            </a: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label states a respirator to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worn then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TOXIC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vapors will be released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use a full face or half face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respirator fitted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appropriate filters</a:t>
            </a:r>
          </a:p>
          <a:p>
            <a:pPr algn="just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Dust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biological masks are not designed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filter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chemical’s spray droplets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vapors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696295"/>
              </p:ext>
            </p:extLst>
          </p:nvPr>
        </p:nvGraphicFramePr>
        <p:xfrm>
          <a:off x="7086600" y="3200400"/>
          <a:ext cx="1425573" cy="1366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CorelDRAW" r:id="rId3" imgW="2542469" imgH="2438903" progId="CorelDraw.Graphic.21">
                  <p:embed/>
                </p:oleObj>
              </mc:Choice>
              <mc:Fallback>
                <p:oleObj name="CorelDRAW" r:id="rId3" imgW="2542469" imgH="243890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6600" y="3200400"/>
                        <a:ext cx="1425573" cy="1366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567644"/>
              </p:ext>
            </p:extLst>
          </p:nvPr>
        </p:nvGraphicFramePr>
        <p:xfrm>
          <a:off x="7086601" y="1178311"/>
          <a:ext cx="1425573" cy="160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CorelDRAW" r:id="rId5" imgW="2007651" imgH="2258662" progId="CorelDraw.Graphic.21">
                  <p:embed/>
                </p:oleObj>
              </mc:Choice>
              <mc:Fallback>
                <p:oleObj name="CorelDRAW" r:id="rId5" imgW="2007651" imgH="225866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86601" y="1178311"/>
                        <a:ext cx="1425573" cy="1603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792877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eyes can result from: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splash or spill of chemicals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Rubbing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eyes with contaminated hands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clothing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absorbed through the eye very rapidly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wear eye protection when handling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spraying chemicals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goggles 	or 	face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031054"/>
              </p:ext>
            </p:extLst>
          </p:nvPr>
        </p:nvGraphicFramePr>
        <p:xfrm>
          <a:off x="4114800" y="3810000"/>
          <a:ext cx="1717675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CorelDRAW" r:id="rId3" imgW="1717926" imgH="1385363" progId="CorelDraw.Graphic.21">
                  <p:embed/>
                </p:oleObj>
              </mc:Choice>
              <mc:Fallback>
                <p:oleObj name="CorelDRAW" r:id="rId3" imgW="1717926" imgH="138536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810000"/>
                        <a:ext cx="1717675" cy="138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594281"/>
              </p:ext>
            </p:extLst>
          </p:nvPr>
        </p:nvGraphicFramePr>
        <p:xfrm>
          <a:off x="1122363" y="3810000"/>
          <a:ext cx="2001837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CorelDRAW" r:id="rId5" imgW="2001977" imgH="1349541" progId="CorelDraw.Graphic.21">
                  <p:embed/>
                </p:oleObj>
              </mc:Choice>
              <mc:Fallback>
                <p:oleObj name="CorelDRAW" r:id="rId5" imgW="2001977" imgH="134954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2363" y="3810000"/>
                        <a:ext cx="2001837" cy="1349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838200"/>
            <a:ext cx="792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ABSORPTION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Absorption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highest when temperature is hot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skin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perspiring (hot season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chemicals are in contact with skin,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chemical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absorbed. </a:t>
            </a:r>
          </a:p>
          <a:p>
            <a:pPr>
              <a:spcBef>
                <a:spcPts val="25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Don’t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wait! wash your skin with soap and plenty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</a:t>
            </a:r>
          </a:p>
          <a:p>
            <a:pPr>
              <a:spcBef>
                <a:spcPts val="25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immediately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Clothing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which has been sprayed must be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removed as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soon as possible and washed with soap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371600"/>
            <a:ext cx="6477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HANDS AND ARMS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Gloves that cover the forearms are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best.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Make sure they are resistant to chemicals -PVC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Turn base of glove over when spraying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overhead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117507"/>
              </p:ext>
            </p:extLst>
          </p:nvPr>
        </p:nvGraphicFramePr>
        <p:xfrm>
          <a:off x="1066800" y="3962400"/>
          <a:ext cx="1684337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CorelDRAW" r:id="rId3" imgW="1684263" imgH="1520355" progId="CorelDraw.Graphic.21">
                  <p:embed/>
                </p:oleObj>
              </mc:Choice>
              <mc:Fallback>
                <p:oleObj name="CorelDRAW" r:id="rId3" imgW="1684263" imgH="152035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3962400"/>
                        <a:ext cx="1684337" cy="152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175875"/>
              </p:ext>
            </p:extLst>
          </p:nvPr>
        </p:nvGraphicFramePr>
        <p:xfrm>
          <a:off x="7162800" y="1284454"/>
          <a:ext cx="1751762" cy="2605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CorelDRAW" r:id="rId5" imgW="1839716" imgH="2737544" progId="CorelDraw.Graphic.21">
                  <p:embed/>
                </p:oleObj>
              </mc:Choice>
              <mc:Fallback>
                <p:oleObj name="CorelDRAW" r:id="rId5" imgW="1839716" imgH="273754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62800" y="1284454"/>
                        <a:ext cx="1751762" cy="2605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937" y="893933"/>
            <a:ext cx="824947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PROTECTION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Overalls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gloves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Wide brim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Rubber boots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663497"/>
              </p:ext>
            </p:extLst>
          </p:nvPr>
        </p:nvGraphicFramePr>
        <p:xfrm>
          <a:off x="7162800" y="762000"/>
          <a:ext cx="1595437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CorelDRAW" r:id="rId3" imgW="1595757" imgH="1795995" progId="CorelDraw.Graphic.21">
                  <p:embed/>
                </p:oleObj>
              </mc:Choice>
              <mc:Fallback>
                <p:oleObj name="CorelDRAW" r:id="rId3" imgW="1595757" imgH="179599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2800" y="762000"/>
                        <a:ext cx="1595437" cy="179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740265"/>
              </p:ext>
            </p:extLst>
          </p:nvPr>
        </p:nvGraphicFramePr>
        <p:xfrm>
          <a:off x="790229" y="240430"/>
          <a:ext cx="965509" cy="204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4" name="CorelDRAW" r:id="rId5" imgW="1124103" imgH="2380457" progId="CorelDraw.Graphic.21">
                  <p:embed/>
                </p:oleObj>
              </mc:Choice>
              <mc:Fallback>
                <p:oleObj name="CorelDRAW" r:id="rId5" imgW="1124103" imgH="238045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0229" y="240430"/>
                        <a:ext cx="965509" cy="2045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764430"/>
              </p:ext>
            </p:extLst>
          </p:nvPr>
        </p:nvGraphicFramePr>
        <p:xfrm>
          <a:off x="4343400" y="1847220"/>
          <a:ext cx="1498371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5" name="CorelDRAW" r:id="rId7" imgW="1646440" imgH="1590867" progId="CorelDraw.Graphic.21">
                  <p:embed/>
                </p:oleObj>
              </mc:Choice>
              <mc:Fallback>
                <p:oleObj name="CorelDRAW" r:id="rId7" imgW="1646440" imgH="159086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3400" y="1847220"/>
                        <a:ext cx="1498371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587010"/>
              </p:ext>
            </p:extLst>
          </p:nvPr>
        </p:nvGraphicFramePr>
        <p:xfrm>
          <a:off x="6297855" y="2656321"/>
          <a:ext cx="2438400" cy="2534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name="CorelDRAW" r:id="rId9" imgW="3533813" imgH="3674191" progId="CorelDraw.Graphic.21">
                  <p:embed/>
                </p:oleObj>
              </mc:Choice>
              <mc:Fallback>
                <p:oleObj name="CorelDRAW" r:id="rId9" imgW="3533813" imgH="3674191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97855" y="2656321"/>
                        <a:ext cx="2438400" cy="2534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885323"/>
              </p:ext>
            </p:extLst>
          </p:nvPr>
        </p:nvGraphicFramePr>
        <p:xfrm>
          <a:off x="4038600" y="3352800"/>
          <a:ext cx="1456150" cy="168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7" name="CorelDRAW" r:id="rId11" imgW="1646440" imgH="1910248" progId="CorelDraw.Graphic.21">
                  <p:embed/>
                </p:oleObj>
              </mc:Choice>
              <mc:Fallback>
                <p:oleObj name="CorelDRAW" r:id="rId11" imgW="1646440" imgH="191024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38600" y="3352800"/>
                        <a:ext cx="1456150" cy="1689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207365"/>
              </p:ext>
            </p:extLst>
          </p:nvPr>
        </p:nvGraphicFramePr>
        <p:xfrm>
          <a:off x="2482748" y="4114800"/>
          <a:ext cx="1486469" cy="139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8" name="CorelDRAW" r:id="rId13" imgW="1696745" imgH="1590867" progId="CorelDraw.Graphic.21">
                  <p:embed/>
                </p:oleObj>
              </mc:Choice>
              <mc:Fallback>
                <p:oleObj name="CorelDRAW" r:id="rId13" imgW="1696745" imgH="159086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82748" y="4114800"/>
                        <a:ext cx="1486469" cy="13933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067386"/>
              </p:ext>
            </p:extLst>
          </p:nvPr>
        </p:nvGraphicFramePr>
        <p:xfrm>
          <a:off x="739005" y="4114800"/>
          <a:ext cx="1697037" cy="190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9" name="CorelDRAW" r:id="rId15" imgW="1696745" imgH="1910248" progId="CorelDraw.Graphic.21">
                  <p:embed/>
                </p:oleObj>
              </mc:Choice>
              <mc:Fallback>
                <p:oleObj name="CorelDRAW" r:id="rId15" imgW="1696745" imgH="191024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9005" y="4114800"/>
                        <a:ext cx="1697037" cy="190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371600"/>
            <a:ext cx="730315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APRONS FOR EXTRA PROTECTION</a:t>
            </a:r>
          </a:p>
          <a:p>
            <a:pPr algn="ctr"/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PVC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 neoprene aprons extending from neck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give excellent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front protection from spills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Splashes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Easy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put on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mixing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652612"/>
              </p:ext>
            </p:extLst>
          </p:nvPr>
        </p:nvGraphicFramePr>
        <p:xfrm>
          <a:off x="7003452" y="2057400"/>
          <a:ext cx="118057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CorelDRAW" r:id="rId3" imgW="1579115" imgH="3670043" progId="CorelDraw.Graphic.21">
                  <p:embed/>
                </p:oleObj>
              </mc:Choice>
              <mc:Fallback>
                <p:oleObj name="CorelDRAW" r:id="rId3" imgW="1579115" imgH="367004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03452" y="2057400"/>
                        <a:ext cx="1180573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5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09600"/>
            <a:ext cx="7620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the end of this session, participants will be able 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farm decontamination - cleaning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disinfection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explain what each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accomplishes.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groups of disinfectants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safe use of disinfectants and explain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importance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PPE during cleaning and disinfection</a:t>
            </a: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information on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 by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reading and interpretation of a products’ label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762000"/>
            <a:ext cx="731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wash your hands and face with soap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spraying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disinfectant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Never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eat or smoke when spraying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880722"/>
              </p:ext>
            </p:extLst>
          </p:nvPr>
        </p:nvGraphicFramePr>
        <p:xfrm>
          <a:off x="2728912" y="2362200"/>
          <a:ext cx="3838575" cy="288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orelDRAW" r:id="rId3" imgW="4780841" imgH="3590104" progId="CorelDraw.Graphic.21">
                  <p:embed/>
                </p:oleObj>
              </mc:Choice>
              <mc:Fallback>
                <p:oleObj name="CorelDRAW" r:id="rId3" imgW="4780841" imgH="359010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8912" y="2362200"/>
                        <a:ext cx="3838575" cy="288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90600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Organic matter increases the effect of disinfectants</a:t>
            </a:r>
          </a:p>
          <a:p>
            <a:pPr algn="just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true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How would you define Decontamination?</a:t>
            </a: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Name 3 essential pieces of protective clothing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used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spraying disinfectant.</a:t>
            </a: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Under what (3) conditions can chemical vapors,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dusts 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spray particles be inhaled to cause poisoning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600200"/>
            <a:ext cx="807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think ?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What are the 3 key points you want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remember from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module?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What additional information do you need on this module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31242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5181600"/>
            <a:ext cx="7277234" cy="533400"/>
            <a:chOff x="-1075975" y="5410200"/>
            <a:chExt cx="9267609" cy="661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5410200"/>
              <a:ext cx="3010034" cy="6612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75975" y="5566609"/>
              <a:ext cx="2314575" cy="50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4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644648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AND DISINFECTION = DECONTAMINATION</a:t>
            </a:r>
          </a:p>
          <a:p>
            <a:pPr algn="just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Cleaning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disinfection are key components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routine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biosecurity in poultry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farming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Decontamination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kills any disease organisms like: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Parasite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might be present on a farm at the end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production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cycle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disease outbreak</a:t>
            </a: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Decontamination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allows for safe re-population of a farm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82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 poultry farm cleaning and how its done 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 poultry farm disinfection and how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its done?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 you choose a disinfectant?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risks involved in using disinfectants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how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avoid them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your group discuss what do you know about the question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your key points on the flipchart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prepared to present your answer to the group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 minutes to complete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task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90600"/>
            <a:ext cx="75680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OF DISEASE CAUSING AGENTS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ENVIRONMENT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133600"/>
            <a:ext cx="336983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DISEASE AGENT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Avian influenza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IBD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Gumboro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Coccidiosis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Fowl Cholera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Coryza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Marek's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Disease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Newcastle Disease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Mycoplasma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Salmonellosis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Pullorum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148385"/>
            <a:ext cx="235192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SURVIVAL TIME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Hours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Months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Days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Hours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524000"/>
            <a:ext cx="64796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KILL DISEASE AGENTS?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Detergents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soap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Disinfectants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Sunlight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(direct flame or steam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148" y="838200"/>
            <a:ext cx="671209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physical removal of foreign materials like: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Organic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material such as: droppings, blood, secretions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protect disease agents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good cleaning job will remove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disease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762000"/>
            <a:ext cx="71802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IS A TWO-STEP PROCESS</a:t>
            </a:r>
          </a:p>
          <a:p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tep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Dry cleaning</a:t>
            </a:r>
          </a:p>
          <a:p>
            <a:pPr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• Using a broom, brush, shovel, rag or compressed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air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remove dust, soil and dry organic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Remember!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Dry cleaning should not be used for cleaning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poultry houses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infected with air-born diseases such as: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Avian Influenza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 Newcastle it may cause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AEROSOLIZATION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virus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increase the risk of spreading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disease.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414557"/>
            <a:ext cx="1636202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9144000" cy="7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1133</Words>
  <Application>Microsoft Office PowerPoint</Application>
  <PresentationFormat>On-screen Show (4:3)</PresentationFormat>
  <Paragraphs>303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Droplet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biocure pharma</dc:creator>
  <cp:lastModifiedBy>biocure pharma</cp:lastModifiedBy>
  <cp:revision>95</cp:revision>
  <dcterms:created xsi:type="dcterms:W3CDTF">2020-06-27T09:51:16Z</dcterms:created>
  <dcterms:modified xsi:type="dcterms:W3CDTF">2020-07-01T12:44:12Z</dcterms:modified>
</cp:coreProperties>
</file>